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</p:sldMasterIdLst>
  <p:notesMasterIdLst>
    <p:notesMasterId r:id="rId23"/>
  </p:notesMasterIdLst>
  <p:sldIdLst>
    <p:sldId id="257" r:id="rId2"/>
    <p:sldId id="270" r:id="rId3"/>
    <p:sldId id="4693" r:id="rId4"/>
    <p:sldId id="4706" r:id="rId5"/>
    <p:sldId id="4710" r:id="rId6"/>
    <p:sldId id="4711" r:id="rId7"/>
    <p:sldId id="4712" r:id="rId8"/>
    <p:sldId id="4713" r:id="rId9"/>
    <p:sldId id="4714" r:id="rId10"/>
    <p:sldId id="4715" r:id="rId11"/>
    <p:sldId id="4716" r:id="rId12"/>
    <p:sldId id="4717" r:id="rId13"/>
    <p:sldId id="4718" r:id="rId14"/>
    <p:sldId id="4695" r:id="rId15"/>
    <p:sldId id="4702" r:id="rId16"/>
    <p:sldId id="4707" r:id="rId17"/>
    <p:sldId id="4708" r:id="rId18"/>
    <p:sldId id="4709" r:id="rId19"/>
    <p:sldId id="4719" r:id="rId20"/>
    <p:sldId id="4720" r:id="rId21"/>
    <p:sldId id="273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>
        <p:scale>
          <a:sx n="80" d="100"/>
          <a:sy n="80" d="100"/>
        </p:scale>
        <p:origin x="28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F7F7E-F815-4845-9F25-6AA55375E7FC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503204-0D85-4D43-9361-EE939A533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709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608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36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709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0940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4558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4605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142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57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355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1_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6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4504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28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90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35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63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358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891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392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100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2BE7BA9-91CD-41CC-B7FA-68F96BC9FFCB}" type="datetimeFigureOut">
              <a:rPr lang="en-US" smtClean="0"/>
              <a:t>11/23/2024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214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hpo.jax.org/browse/term/HP:000163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"/>
          <p:cNvSpPr txBox="1"/>
          <p:nvPr/>
        </p:nvSpPr>
        <p:spPr>
          <a:xfrm>
            <a:off x="1036320" y="2314683"/>
            <a:ext cx="10226040" cy="134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400" tIns="28400" rIns="28400" bIns="28400" anchor="ctr" anchorCtr="0">
            <a:noAutofit/>
          </a:bodyPr>
          <a:lstStyle/>
          <a:p>
            <a:pPr algn="ctr">
              <a:spcBef>
                <a:spcPts val="133"/>
              </a:spcBef>
              <a:buClr>
                <a:schemeClr val="dk1"/>
              </a:buClr>
              <a:buSzPts val="1100"/>
            </a:pPr>
            <a:r>
              <a:rPr lang="en-GB" sz="6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GENETIC DISORDER, HPO, OMIM and </a:t>
            </a:r>
            <a:r>
              <a:rPr lang="en-GB" sz="6000" b="1" dirty="0" err="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ClinVar</a:t>
            </a:r>
            <a:endParaRPr lang="vi-VN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Google Shape;67;p1"/>
          <p:cNvSpPr txBox="1"/>
          <p:nvPr/>
        </p:nvSpPr>
        <p:spPr>
          <a:xfrm>
            <a:off x="5437414" y="4457608"/>
            <a:ext cx="5459186" cy="116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/>
            <a:r>
              <a:rPr lang="en-US" sz="2400" b="1" dirty="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Nov 23 2024</a:t>
            </a:r>
          </a:p>
          <a:p>
            <a:pPr algn="r"/>
            <a:r>
              <a:rPr lang="en-US" sz="2400" b="1" dirty="0" err="1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Giảng</a:t>
            </a:r>
            <a:r>
              <a:rPr lang="en-US" sz="2400" b="1" dirty="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1" dirty="0" err="1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viên</a:t>
            </a:r>
            <a:r>
              <a:rPr lang="en-US" sz="2400" b="1" dirty="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: TS. Lưu Phúc Lợi</a:t>
            </a:r>
          </a:p>
          <a:p>
            <a:pPr algn="r"/>
            <a:r>
              <a:rPr lang="en-US" sz="24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Luu.p.loi@googlemail.com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A9B3FA-CE18-2527-F7C0-CC8EEF38B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588" y="23904"/>
            <a:ext cx="9511126" cy="68091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2CB4BB-9E96-D7C2-B399-27D74315FE70}"/>
              </a:ext>
            </a:extLst>
          </p:cNvPr>
          <p:cNvSpPr txBox="1"/>
          <p:nvPr/>
        </p:nvSpPr>
        <p:spPr>
          <a:xfrm>
            <a:off x="9568329" y="6478489"/>
            <a:ext cx="253402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900" dirty="0"/>
              <a:t>https://medlineplus.gov/genetics/</a:t>
            </a:r>
          </a:p>
        </p:txBody>
      </p:sp>
    </p:spTree>
    <p:extLst>
      <p:ext uri="{BB962C8B-B14F-4D97-AF65-F5344CB8AC3E}">
        <p14:creationId xmlns:p14="http://schemas.microsoft.com/office/powerpoint/2010/main" val="2572452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BE5AC4-4B04-07F3-0B9B-B73C62876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755" y="0"/>
            <a:ext cx="774848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3763DA-8406-2A2A-AA53-AD644B198424}"/>
              </a:ext>
            </a:extLst>
          </p:cNvPr>
          <p:cNvSpPr txBox="1"/>
          <p:nvPr/>
        </p:nvSpPr>
        <p:spPr>
          <a:xfrm>
            <a:off x="9568329" y="6478489"/>
            <a:ext cx="253402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900" dirty="0"/>
              <a:t>https://medlineplus.gov/genetics/</a:t>
            </a:r>
          </a:p>
        </p:txBody>
      </p:sp>
    </p:spTree>
    <p:extLst>
      <p:ext uri="{BB962C8B-B14F-4D97-AF65-F5344CB8AC3E}">
        <p14:creationId xmlns:p14="http://schemas.microsoft.com/office/powerpoint/2010/main" val="1079896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3565456-0F44-DEA2-0DB8-0D8D5A59A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644" y="0"/>
            <a:ext cx="702071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7925BA-5DFD-1CA0-8E63-2E1D69D6BA07}"/>
              </a:ext>
            </a:extLst>
          </p:cNvPr>
          <p:cNvSpPr txBox="1"/>
          <p:nvPr/>
        </p:nvSpPr>
        <p:spPr>
          <a:xfrm>
            <a:off x="9568329" y="6478489"/>
            <a:ext cx="253402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900" dirty="0"/>
              <a:t>https://medlineplus.gov/genetics/</a:t>
            </a:r>
          </a:p>
        </p:txBody>
      </p:sp>
    </p:spTree>
    <p:extLst>
      <p:ext uri="{BB962C8B-B14F-4D97-AF65-F5344CB8AC3E}">
        <p14:creationId xmlns:p14="http://schemas.microsoft.com/office/powerpoint/2010/main" val="3126558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4CB4BE-048D-A2A9-A41D-C2AE1A43C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999" y="0"/>
            <a:ext cx="743000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179FA4-529B-24EA-3398-F15F687344B7}"/>
              </a:ext>
            </a:extLst>
          </p:cNvPr>
          <p:cNvSpPr txBox="1"/>
          <p:nvPr/>
        </p:nvSpPr>
        <p:spPr>
          <a:xfrm>
            <a:off x="9568329" y="6478489"/>
            <a:ext cx="253402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900" dirty="0"/>
              <a:t>https://medlineplus.gov/genetics/</a:t>
            </a:r>
          </a:p>
        </p:txBody>
      </p:sp>
    </p:spTree>
    <p:extLst>
      <p:ext uri="{BB962C8B-B14F-4D97-AF65-F5344CB8AC3E}">
        <p14:creationId xmlns:p14="http://schemas.microsoft.com/office/powerpoint/2010/main" val="2132114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B463C-ED29-1B94-F107-89B1B5B0A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495" y="268052"/>
            <a:ext cx="9404723" cy="1400530"/>
          </a:xfrm>
        </p:spPr>
        <p:txBody>
          <a:bodyPr/>
          <a:lstStyle/>
          <a:p>
            <a:pPr algn="ctr"/>
            <a:r>
              <a:rPr lang="en-US" sz="3600" b="1" dirty="0"/>
              <a:t>The Human Phenotype Ontology (HPO)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D47B09-8354-E1C5-C3B2-F3CE2CC09D9E}"/>
              </a:ext>
            </a:extLst>
          </p:cNvPr>
          <p:cNvSpPr txBox="1"/>
          <p:nvPr/>
        </p:nvSpPr>
        <p:spPr>
          <a:xfrm>
            <a:off x="5301129" y="62206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https://hpo.jax.org/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A585711-A891-782C-A30B-FEEE3666A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0849" y="1336395"/>
            <a:ext cx="8010301" cy="4598688"/>
          </a:xfrm>
        </p:spPr>
      </p:pic>
    </p:spTree>
    <p:extLst>
      <p:ext uri="{BB962C8B-B14F-4D97-AF65-F5344CB8AC3E}">
        <p14:creationId xmlns:p14="http://schemas.microsoft.com/office/powerpoint/2010/main" val="305276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B463C-ED29-1B94-F107-89B1B5B0A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835" y="261186"/>
            <a:ext cx="11271623" cy="1400530"/>
          </a:xfrm>
        </p:spPr>
        <p:txBody>
          <a:bodyPr/>
          <a:lstStyle/>
          <a:p>
            <a:r>
              <a:rPr lang="en-US" sz="4400" b="1" dirty="0"/>
              <a:t>The Human Phenotype Ontology (HPO)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D47B09-8354-E1C5-C3B2-F3CE2CC09D9E}"/>
              </a:ext>
            </a:extLst>
          </p:cNvPr>
          <p:cNvSpPr txBox="1"/>
          <p:nvPr/>
        </p:nvSpPr>
        <p:spPr>
          <a:xfrm>
            <a:off x="5301129" y="62206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https://hpo.jax.org/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27AAB-93D5-C7DE-937A-39D6FA14E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143" y="1431365"/>
            <a:ext cx="8196076" cy="4195481"/>
          </a:xfrm>
        </p:spPr>
        <p:txBody>
          <a:bodyPr/>
          <a:lstStyle/>
          <a:p>
            <a:pPr algn="just"/>
            <a:r>
              <a:rPr lang="en-GB" b="0" i="0" dirty="0">
                <a:effectLst/>
                <a:latin typeface="Titillium Web" panose="00000500000000000000" pitchFamily="2" charset="0"/>
              </a:rPr>
              <a:t>The Human Phenotype Ontology (HPO) provides a standardized vocabulary of phenotypic abnormalities encountered in human disease. </a:t>
            </a:r>
          </a:p>
          <a:p>
            <a:pPr algn="just"/>
            <a:r>
              <a:rPr lang="en-GB" b="0" i="0" dirty="0">
                <a:effectLst/>
                <a:latin typeface="Titillium Web" panose="00000500000000000000" pitchFamily="2" charset="0"/>
              </a:rPr>
              <a:t>Each term in the HPO describes a phenotypic abnormality, such as </a:t>
            </a:r>
            <a:r>
              <a:rPr lang="en-GB" b="0" i="0" u="none" strike="noStrike" dirty="0">
                <a:solidFill>
                  <a:srgbClr val="007BFF"/>
                </a:solidFill>
                <a:effectLst/>
                <a:latin typeface="Titillium Web" panose="00000500000000000000" pitchFamily="2" charset="0"/>
                <a:hlinkClick r:id="rId2"/>
              </a:rPr>
              <a:t>Atrial septal defect</a:t>
            </a:r>
            <a:r>
              <a:rPr lang="en-GB" b="0" i="0" dirty="0">
                <a:effectLst/>
                <a:latin typeface="Titillium Web" panose="00000500000000000000" pitchFamily="2" charset="0"/>
              </a:rPr>
              <a:t>. </a:t>
            </a:r>
          </a:p>
          <a:p>
            <a:pPr algn="just"/>
            <a:r>
              <a:rPr lang="en-GB" b="0" i="0" dirty="0">
                <a:effectLst/>
                <a:latin typeface="Titillium Web" panose="00000500000000000000" pitchFamily="2" charset="0"/>
              </a:rPr>
              <a:t>The HPO is currently being developed using the medical literature, </a:t>
            </a:r>
            <a:r>
              <a:rPr lang="en-GB" b="0" i="0" dirty="0" err="1">
                <a:effectLst/>
                <a:latin typeface="Titillium Web" panose="00000500000000000000" pitchFamily="2" charset="0"/>
              </a:rPr>
              <a:t>Orphanet</a:t>
            </a:r>
            <a:r>
              <a:rPr lang="en-GB" b="0" i="0" dirty="0">
                <a:effectLst/>
                <a:latin typeface="Titillium Web" panose="00000500000000000000" pitchFamily="2" charset="0"/>
              </a:rPr>
              <a:t>, DECIPHER, and OMIM. </a:t>
            </a:r>
          </a:p>
          <a:p>
            <a:pPr algn="just"/>
            <a:r>
              <a:rPr lang="en-GB" b="0" i="0" dirty="0">
                <a:effectLst/>
                <a:latin typeface="Titillium Web" panose="00000500000000000000" pitchFamily="2" charset="0"/>
              </a:rPr>
              <a:t>HPO currently contains over 18,000 terms and over 156,000 annotations to hereditary diseases. </a:t>
            </a:r>
          </a:p>
          <a:p>
            <a:pPr algn="just"/>
            <a:r>
              <a:rPr lang="en-GB" b="0" i="0" dirty="0">
                <a:effectLst/>
                <a:latin typeface="Titillium Web" panose="00000500000000000000" pitchFamily="2" charset="0"/>
              </a:rPr>
              <a:t>The HPO project and others have developed software for phenotype-driven differential diagnostics, genomic diagnostics, and translational research. 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05AA74-963D-24A4-4AAE-6A08ACB83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3630" y="1431365"/>
            <a:ext cx="3231520" cy="20358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23E847-F4EC-5762-1EA7-CCCEDC76F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9338" y="3738773"/>
            <a:ext cx="3225812" cy="1580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1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B463C-ED29-1B94-F107-89B1B5B0A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835" y="261186"/>
            <a:ext cx="11271623" cy="1400530"/>
          </a:xfrm>
        </p:spPr>
        <p:txBody>
          <a:bodyPr/>
          <a:lstStyle/>
          <a:p>
            <a:r>
              <a:rPr lang="en-US" sz="4400" b="1" dirty="0"/>
              <a:t>The Human Phenotype Ontology (HPO)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D47B09-8354-E1C5-C3B2-F3CE2CC09D9E}"/>
              </a:ext>
            </a:extLst>
          </p:cNvPr>
          <p:cNvSpPr txBox="1"/>
          <p:nvPr/>
        </p:nvSpPr>
        <p:spPr>
          <a:xfrm>
            <a:off x="5611906" y="622748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https://hpo.jax.org/browse/term/HP:0000100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20E90F-1CDD-7C06-A67D-76A5A56AA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966" y="1296893"/>
            <a:ext cx="9053359" cy="475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2733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B463C-ED29-1B94-F107-89B1B5B0A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835" y="261186"/>
            <a:ext cx="11271623" cy="1400530"/>
          </a:xfrm>
        </p:spPr>
        <p:txBody>
          <a:bodyPr/>
          <a:lstStyle/>
          <a:p>
            <a:r>
              <a:rPr lang="en-US" sz="4400" b="1" dirty="0"/>
              <a:t>The Human Phenotype Ontology (HPO)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D47B09-8354-E1C5-C3B2-F3CE2CC09D9E}"/>
              </a:ext>
            </a:extLst>
          </p:cNvPr>
          <p:cNvSpPr txBox="1"/>
          <p:nvPr/>
        </p:nvSpPr>
        <p:spPr>
          <a:xfrm>
            <a:off x="5611906" y="622748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https://hpo.jax.org/browse/term/HP:0000100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2E3D72-6168-2035-E67D-B48231A30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12" y="1362466"/>
            <a:ext cx="10470776" cy="443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783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5E808-F00E-9195-9000-25F808141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3200" b="1" dirty="0"/>
              <a:t>OMIM: An Online </a:t>
            </a:r>
            <a:r>
              <a:rPr lang="en-GB" sz="3200" b="1" dirty="0" err="1"/>
              <a:t>Catalog</a:t>
            </a:r>
            <a:r>
              <a:rPr lang="en-GB" sz="3200" b="1" dirty="0"/>
              <a:t> of Human Genes and Genetic Disorders</a:t>
            </a:r>
            <a:endParaRPr lang="en-US" sz="32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35F8511-0D19-83BD-6235-A43A301A0A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5965" y="1657638"/>
            <a:ext cx="7104130" cy="451904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BA33D5-6C44-75B4-A09E-6BB0A46D48D6}"/>
              </a:ext>
            </a:extLst>
          </p:cNvPr>
          <p:cNvSpPr txBox="1"/>
          <p:nvPr/>
        </p:nvSpPr>
        <p:spPr>
          <a:xfrm>
            <a:off x="5474447" y="63506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https://omim.org/</a:t>
            </a:r>
          </a:p>
        </p:txBody>
      </p:sp>
    </p:spTree>
    <p:extLst>
      <p:ext uri="{BB962C8B-B14F-4D97-AF65-F5344CB8AC3E}">
        <p14:creationId xmlns:p14="http://schemas.microsoft.com/office/powerpoint/2010/main" val="2864306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5E808-F00E-9195-9000-25F808141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756995" cy="1400530"/>
          </a:xfrm>
        </p:spPr>
        <p:txBody>
          <a:bodyPr/>
          <a:lstStyle/>
          <a:p>
            <a:pPr algn="ctr"/>
            <a:r>
              <a:rPr lang="en-GB" sz="3200" b="1" dirty="0"/>
              <a:t>NCBI OMIM: An Online </a:t>
            </a:r>
            <a:r>
              <a:rPr lang="en-GB" sz="3200" b="1" dirty="0" err="1"/>
              <a:t>Catalog</a:t>
            </a:r>
            <a:r>
              <a:rPr lang="en-GB" sz="3200" b="1" dirty="0"/>
              <a:t> of Human Genes and Genetic Disorders</a:t>
            </a:r>
            <a:endParaRPr lang="en-US" sz="3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BA33D5-6C44-75B4-A09E-6BB0A46D48D6}"/>
              </a:ext>
            </a:extLst>
          </p:cNvPr>
          <p:cNvSpPr txBox="1"/>
          <p:nvPr/>
        </p:nvSpPr>
        <p:spPr>
          <a:xfrm>
            <a:off x="5474447" y="63506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https://www.ncbi.nlm.nih.gov/omim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6CAA282-DA41-390B-84DB-F456B3078C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8492" y="1729909"/>
            <a:ext cx="8311238" cy="4195762"/>
          </a:xfrm>
        </p:spPr>
      </p:pic>
    </p:spTree>
    <p:extLst>
      <p:ext uri="{BB962C8B-B14F-4D97-AF65-F5344CB8AC3E}">
        <p14:creationId xmlns:p14="http://schemas.microsoft.com/office/powerpoint/2010/main" val="198207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635A84-5931-D1B3-DAA6-7EB2A6DD0E54}"/>
              </a:ext>
            </a:extLst>
          </p:cNvPr>
          <p:cNvSpPr txBox="1">
            <a:spLocks/>
          </p:cNvSpPr>
          <p:nvPr/>
        </p:nvSpPr>
        <p:spPr>
          <a:xfrm>
            <a:off x="957943" y="401074"/>
            <a:ext cx="10348687" cy="8361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Content of Lecture 3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D102E0B-9F84-E59D-665A-5A742E7E06CD}"/>
              </a:ext>
            </a:extLst>
          </p:cNvPr>
          <p:cNvSpPr txBox="1">
            <a:spLocks/>
          </p:cNvSpPr>
          <p:nvPr/>
        </p:nvSpPr>
        <p:spPr>
          <a:xfrm>
            <a:off x="544204" y="1613647"/>
            <a:ext cx="10762426" cy="4425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1" indent="-514350" algn="just">
              <a:buFont typeface="+mj-lt"/>
              <a:buAutoNum type="arabicPeriod"/>
            </a:pPr>
            <a:r>
              <a:rPr lang="en-US" sz="32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Genetic disorder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sz="32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Introduction to HPO (The Human Phenotype Ontology)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sz="32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Introduction to OMIM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sz="32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Introduction to </a:t>
            </a:r>
            <a:r>
              <a:rPr lang="en-US" sz="3200" b="1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ClinVar</a:t>
            </a:r>
            <a:r>
              <a:rPr lang="en-US" sz="32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3641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5E808-F00E-9195-9000-25F808141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083" y="452718"/>
            <a:ext cx="11684000" cy="1400530"/>
          </a:xfrm>
        </p:spPr>
        <p:txBody>
          <a:bodyPr/>
          <a:lstStyle/>
          <a:p>
            <a:pPr algn="ctr"/>
            <a:r>
              <a:rPr lang="en-GB" sz="3600" b="1" dirty="0" err="1"/>
              <a:t>ClinVar</a:t>
            </a:r>
            <a:r>
              <a:rPr lang="en-GB" sz="3600" b="1" dirty="0"/>
              <a:t>: Reports of human variations classified for diseases and drug responses </a:t>
            </a:r>
            <a:endParaRPr lang="en-US" sz="3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BA33D5-6C44-75B4-A09E-6BB0A46D48D6}"/>
              </a:ext>
            </a:extLst>
          </p:cNvPr>
          <p:cNvSpPr txBox="1"/>
          <p:nvPr/>
        </p:nvSpPr>
        <p:spPr>
          <a:xfrm>
            <a:off x="5474447" y="63506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https://www.ncbi.nlm.nih.gov/clinvar/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CE4BC0-026F-0D0A-620B-6C8A78150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499" y="1853248"/>
            <a:ext cx="8874407" cy="434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574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A2FDC-DBEB-99F5-E8DD-22AC2DE42B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/>
          </a:bodyPr>
          <a:lstStyle/>
          <a:p>
            <a:r>
              <a:rPr lang="vi-VN" sz="7200" b="1" i="0" dirty="0">
                <a:solidFill>
                  <a:schemeClr val="tx1"/>
                </a:solidFill>
                <a:effectLst/>
                <a:latin typeface="Calibri Light" panose="020F0302020204030204" pitchFamily="34" charset="0"/>
              </a:rPr>
              <a:t>Xin chân thành cảm ơn!</a:t>
            </a:r>
            <a:endParaRPr lang="en-US" sz="72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8AAA23-BC4D-773B-8E37-395D5A12E1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Luu Phuc Loi, PhD</a:t>
            </a:r>
          </a:p>
          <a:p>
            <a:r>
              <a:rPr lang="en-US" dirty="0" err="1">
                <a:solidFill>
                  <a:schemeClr val="tx1"/>
                </a:solidFill>
              </a:rPr>
              <a:t>Zalo</a:t>
            </a:r>
            <a:r>
              <a:rPr lang="en-US" dirty="0">
                <a:solidFill>
                  <a:schemeClr val="tx1"/>
                </a:solidFill>
              </a:rPr>
              <a:t>: 0901802182</a:t>
            </a:r>
          </a:p>
          <a:p>
            <a:r>
              <a:rPr lang="en-US" dirty="0">
                <a:solidFill>
                  <a:schemeClr val="tx1"/>
                </a:solidFill>
              </a:rPr>
              <a:t>luu.p.loi@googlemail.com</a:t>
            </a:r>
          </a:p>
        </p:txBody>
      </p:sp>
    </p:spTree>
    <p:extLst>
      <p:ext uri="{BB962C8B-B14F-4D97-AF65-F5344CB8AC3E}">
        <p14:creationId xmlns:p14="http://schemas.microsoft.com/office/powerpoint/2010/main" val="3221103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E660B5E-1FF6-DCB5-6359-0530332BE5FD}"/>
              </a:ext>
            </a:extLst>
          </p:cNvPr>
          <p:cNvSpPr txBox="1">
            <a:spLocks/>
          </p:cNvSpPr>
          <p:nvPr/>
        </p:nvSpPr>
        <p:spPr>
          <a:xfrm>
            <a:off x="820484" y="175673"/>
            <a:ext cx="10348687" cy="8361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/>
              <a:t>Genetic disorder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BAF81D-4CF1-DB3B-EED5-A6B8A4E17CE1}"/>
              </a:ext>
            </a:extLst>
          </p:cNvPr>
          <p:cNvSpPr txBox="1"/>
          <p:nvPr/>
        </p:nvSpPr>
        <p:spPr>
          <a:xfrm>
            <a:off x="388470" y="1105090"/>
            <a:ext cx="112716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/>
              <a:t>A genetic disorder is a health problem caused by one or more abnormalities in the genome. It can be caused by a mutation in a single gene or multiple genes or by a chromosome abnormality.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1F7F069-60F3-DFC8-A1BA-D0348DFC8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579" y="2229224"/>
            <a:ext cx="4875681" cy="4216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807F7E-92F7-81A9-4E24-AAC05E26E0DD}"/>
              </a:ext>
            </a:extLst>
          </p:cNvPr>
          <p:cNvSpPr txBox="1"/>
          <p:nvPr/>
        </p:nvSpPr>
        <p:spPr>
          <a:xfrm>
            <a:off x="3048000" y="648866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https://en.wikipedia.org/wiki/Genetic_disorder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D4CD621-8C12-0D3B-75DB-7EEB82917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1852" y="2187745"/>
            <a:ext cx="2718830" cy="15654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18B2F5-E116-5B52-3322-CEB79ECEA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2496" y="3793632"/>
            <a:ext cx="5656925" cy="26519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D0E16E8-3DD7-3E81-5601-0701EBC4BA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28" t="19765" r="2828" b="3843"/>
          <a:stretch/>
        </p:blipFill>
        <p:spPr>
          <a:xfrm>
            <a:off x="5862496" y="2187745"/>
            <a:ext cx="2895126" cy="156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337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8CBBC-5212-4C4D-4800-43F4AD25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063" y="238841"/>
            <a:ext cx="10680801" cy="841729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Quan </a:t>
            </a:r>
            <a:r>
              <a:rPr lang="en-US" sz="4000" b="1" dirty="0" err="1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hệ</a:t>
            </a:r>
            <a:r>
              <a:rPr lang="en-US" sz="40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nhân</a:t>
            </a:r>
            <a:r>
              <a:rPr lang="en-US" sz="40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quả</a:t>
            </a:r>
            <a:r>
              <a:rPr lang="en-US" sz="40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Biến</a:t>
            </a:r>
            <a:r>
              <a:rPr lang="en-US" sz="40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thể</a:t>
            </a:r>
            <a:r>
              <a:rPr lang="en-US" sz="40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gen </a:t>
            </a:r>
            <a:r>
              <a:rPr lang="en-US" sz="4000" b="1" dirty="0" err="1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và</a:t>
            </a:r>
            <a:r>
              <a:rPr lang="en-US" sz="40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bệnh</a:t>
            </a:r>
            <a:r>
              <a:rPr lang="en-US" sz="40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i="0" dirty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di </a:t>
            </a:r>
            <a:r>
              <a:rPr lang="en-US" sz="4000" b="1" i="0" dirty="0" err="1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truyền</a:t>
            </a:r>
            <a:endParaRPr lang="en-US" sz="4000" b="1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26" name="Picture 2" descr="Figure 1.Omics technologies have accelerated our understanding of the complex molecular interactions in biological systems.">
            <a:extLst>
              <a:ext uri="{FF2B5EF4-FFF2-40B4-BE49-F238E27FC236}">
                <a16:creationId xmlns:a16="http://schemas.microsoft.com/office/drawing/2014/main" id="{B9948071-8357-F05A-720F-702C209D04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45" y="1148579"/>
            <a:ext cx="11133537" cy="244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5BEF2B-3CFE-5574-4ABC-E7FDB8B6E07D}"/>
              </a:ext>
            </a:extLst>
          </p:cNvPr>
          <p:cNvSpPr txBox="1"/>
          <p:nvPr/>
        </p:nvSpPr>
        <p:spPr>
          <a:xfrm>
            <a:off x="574853" y="5440717"/>
            <a:ext cx="241768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i="0" dirty="0">
                <a:effectLst/>
                <a:latin typeface="Calibri Light" panose="020F0302020204030204" pitchFamily="34" charset="0"/>
              </a:rPr>
              <a:t>10.5772/intechopen.71769</a:t>
            </a:r>
            <a:endParaRPr lang="en-US" sz="9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535F71-61E4-384A-7B2D-163B2AD523AC}"/>
              </a:ext>
            </a:extLst>
          </p:cNvPr>
          <p:cNvSpPr txBox="1"/>
          <p:nvPr/>
        </p:nvSpPr>
        <p:spPr>
          <a:xfrm>
            <a:off x="559562" y="3658163"/>
            <a:ext cx="2417683" cy="1431161"/>
          </a:xfrm>
          <a:prstGeom prst="rect">
            <a:avLst/>
          </a:prstGeom>
          <a:solidFill>
            <a:schemeClr val="tx1"/>
          </a:solidFill>
          <a:ln w="19050" cap="rnd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17683"/>
                      <a:gd name="connsiteY0" fmla="*/ 0 h 1431161"/>
                      <a:gd name="connsiteX1" fmla="*/ 2417683 w 2417683"/>
                      <a:gd name="connsiteY1" fmla="*/ 0 h 1431161"/>
                      <a:gd name="connsiteX2" fmla="*/ 2417683 w 2417683"/>
                      <a:gd name="connsiteY2" fmla="*/ 1431161 h 1431161"/>
                      <a:gd name="connsiteX3" fmla="*/ 0 w 2417683"/>
                      <a:gd name="connsiteY3" fmla="*/ 1431161 h 1431161"/>
                      <a:gd name="connsiteX4" fmla="*/ 0 w 2417683"/>
                      <a:gd name="connsiteY4" fmla="*/ 0 h 1431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7683" h="1431161" extrusionOk="0">
                        <a:moveTo>
                          <a:pt x="0" y="0"/>
                        </a:moveTo>
                        <a:cubicBezTo>
                          <a:pt x="450879" y="118645"/>
                          <a:pt x="1421577" y="116012"/>
                          <a:pt x="2417683" y="0"/>
                        </a:cubicBezTo>
                        <a:cubicBezTo>
                          <a:pt x="2298412" y="472790"/>
                          <a:pt x="2310733" y="925072"/>
                          <a:pt x="2417683" y="1431161"/>
                        </a:cubicBezTo>
                        <a:cubicBezTo>
                          <a:pt x="1501515" y="1565761"/>
                          <a:pt x="678862" y="1273965"/>
                          <a:pt x="0" y="1431161"/>
                        </a:cubicBezTo>
                        <a:cubicBezTo>
                          <a:pt x="-960" y="775802"/>
                          <a:pt x="86719" y="44700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PAH gene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  …A</a:t>
            </a:r>
            <a:r>
              <a:rPr lang="en-US" sz="20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CGAT…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P1   …A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CGAT…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NM_000277.3(PAH):c.971T&gt;A</a:t>
            </a:r>
            <a:endParaRPr lang="en-US" sz="11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9DC164-0BAA-7CDA-7A3E-A04E24BFB6B1}"/>
              </a:ext>
            </a:extLst>
          </p:cNvPr>
          <p:cNvSpPr txBox="1"/>
          <p:nvPr/>
        </p:nvSpPr>
        <p:spPr>
          <a:xfrm>
            <a:off x="3386921" y="3658163"/>
            <a:ext cx="2417683" cy="1431161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PAH mRNA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  …A</a:t>
            </a:r>
            <a:r>
              <a:rPr lang="en-US" sz="20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CGAU…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P1   …A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CGAU…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NM_000277.3(PAH):c.971T&gt;A</a:t>
            </a:r>
            <a:endParaRPr lang="en-US" sz="11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8D15EA-9E89-5E53-A933-47C359EAF828}"/>
              </a:ext>
            </a:extLst>
          </p:cNvPr>
          <p:cNvSpPr txBox="1"/>
          <p:nvPr/>
        </p:nvSpPr>
        <p:spPr>
          <a:xfrm>
            <a:off x="6223622" y="3670856"/>
            <a:ext cx="2544821" cy="1431161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PAH protein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  …</a:t>
            </a:r>
            <a:r>
              <a:rPr lang="en-US" sz="20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Ile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-Asp…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P1   …</a:t>
            </a:r>
            <a:r>
              <a:rPr lang="en-US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Asn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-Asp…</a:t>
            </a:r>
          </a:p>
          <a:p>
            <a:pPr algn="just"/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r>
              <a:rPr lang="fr-FR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NM_000277.3(PAH):p.Ile324Asn</a:t>
            </a:r>
            <a:endParaRPr lang="en-US" sz="11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D72F0C-6F5B-2D9E-E597-72C4C6B65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877" y="5388925"/>
            <a:ext cx="1984767" cy="13893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519413-B11A-A0BE-9788-952DD9A6D17B}"/>
              </a:ext>
            </a:extLst>
          </p:cNvPr>
          <p:cNvSpPr txBox="1"/>
          <p:nvPr/>
        </p:nvSpPr>
        <p:spPr>
          <a:xfrm>
            <a:off x="9080037" y="3651876"/>
            <a:ext cx="2593345" cy="1600438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PAH</a:t>
            </a:r>
            <a:endParaRPr lang="en-US" sz="20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  </a:t>
            </a:r>
            <a:r>
              <a:rPr lang="en-US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Phe</a:t>
            </a: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Tyr</a:t>
            </a:r>
          </a:p>
          <a:p>
            <a:pPr algn="just"/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PAH</a:t>
            </a: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P1   </a:t>
            </a:r>
            <a:r>
              <a:rPr lang="en-US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Phe</a:t>
            </a: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Tyr</a:t>
            </a:r>
            <a:endParaRPr lang="en-US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890E1785-2E5D-2207-147E-F6316EC74024}"/>
              </a:ext>
            </a:extLst>
          </p:cNvPr>
          <p:cNvSpPr/>
          <p:nvPr/>
        </p:nvSpPr>
        <p:spPr>
          <a:xfrm>
            <a:off x="10550897" y="4717145"/>
            <a:ext cx="189673" cy="614262"/>
          </a:xfrm>
          <a:prstGeom prst="mathMultiply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CF02D-08DC-0E27-2ECD-92CAF0E8B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220" y="5384381"/>
            <a:ext cx="1984767" cy="1385495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281A177-19A4-F359-1895-E2C92B0648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59" r="25832"/>
          <a:stretch/>
        </p:blipFill>
        <p:spPr>
          <a:xfrm>
            <a:off x="9336530" y="5353385"/>
            <a:ext cx="1943037" cy="143544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C56D794C-27C6-E21A-BC5C-64488AC36135}"/>
              </a:ext>
            </a:extLst>
          </p:cNvPr>
          <p:cNvSpPr/>
          <p:nvPr/>
        </p:nvSpPr>
        <p:spPr>
          <a:xfrm>
            <a:off x="3023532" y="4169044"/>
            <a:ext cx="296303" cy="548101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9CAF0CF-B21D-FE74-42C0-F18075882DAF}"/>
              </a:ext>
            </a:extLst>
          </p:cNvPr>
          <p:cNvSpPr/>
          <p:nvPr/>
        </p:nvSpPr>
        <p:spPr>
          <a:xfrm>
            <a:off x="5905677" y="4169044"/>
            <a:ext cx="296303" cy="548101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2BB60C8-2234-C06D-3F24-37F796F6AF9E}"/>
              </a:ext>
            </a:extLst>
          </p:cNvPr>
          <p:cNvSpPr/>
          <p:nvPr/>
        </p:nvSpPr>
        <p:spPr>
          <a:xfrm>
            <a:off x="8790394" y="4169044"/>
            <a:ext cx="296303" cy="548101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065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E27924-7133-4DCA-FF4C-1D5B96C35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463" y="93542"/>
            <a:ext cx="6734619" cy="6686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B9EC53-E8E9-3DFF-C2C4-9CB29BCDBAA3}"/>
              </a:ext>
            </a:extLst>
          </p:cNvPr>
          <p:cNvSpPr txBox="1"/>
          <p:nvPr/>
        </p:nvSpPr>
        <p:spPr>
          <a:xfrm>
            <a:off x="9568329" y="6478489"/>
            <a:ext cx="253402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900" dirty="0"/>
              <a:t>https://medlineplus.gov/genetics/</a:t>
            </a:r>
          </a:p>
        </p:txBody>
      </p:sp>
    </p:spTree>
    <p:extLst>
      <p:ext uri="{BB962C8B-B14F-4D97-AF65-F5344CB8AC3E}">
        <p14:creationId xmlns:p14="http://schemas.microsoft.com/office/powerpoint/2010/main" val="678056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C989E6-446C-FCB8-BCC5-E94CA3201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800" y="103852"/>
            <a:ext cx="7193412" cy="66824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9B3201-FDBE-B63B-6376-E3AFD5EEB3AF}"/>
              </a:ext>
            </a:extLst>
          </p:cNvPr>
          <p:cNvSpPr txBox="1"/>
          <p:nvPr/>
        </p:nvSpPr>
        <p:spPr>
          <a:xfrm>
            <a:off x="9568329" y="6478489"/>
            <a:ext cx="253402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900" dirty="0"/>
              <a:t>https://medlineplus.gov/genetics/</a:t>
            </a:r>
          </a:p>
        </p:txBody>
      </p:sp>
    </p:spTree>
    <p:extLst>
      <p:ext uri="{BB962C8B-B14F-4D97-AF65-F5344CB8AC3E}">
        <p14:creationId xmlns:p14="http://schemas.microsoft.com/office/powerpoint/2010/main" val="675461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7F1125-2244-6118-C5C8-087684C40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692" y="56564"/>
            <a:ext cx="7199356" cy="675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961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CFC03A-5A8D-69DC-98B6-51A274613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436" y="0"/>
            <a:ext cx="762512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5D52B-0FFA-D122-E36E-72BB16C047B1}"/>
              </a:ext>
            </a:extLst>
          </p:cNvPr>
          <p:cNvSpPr txBox="1"/>
          <p:nvPr/>
        </p:nvSpPr>
        <p:spPr>
          <a:xfrm>
            <a:off x="9568329" y="6478489"/>
            <a:ext cx="253402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900" dirty="0"/>
              <a:t>https://medlineplus.gov/genetics/</a:t>
            </a:r>
          </a:p>
        </p:txBody>
      </p:sp>
    </p:spTree>
    <p:extLst>
      <p:ext uri="{BB962C8B-B14F-4D97-AF65-F5344CB8AC3E}">
        <p14:creationId xmlns:p14="http://schemas.microsoft.com/office/powerpoint/2010/main" val="2107158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CC437C-BD18-BA46-81A4-F1228DEC6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618" y="0"/>
            <a:ext cx="10404764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092AA2-F3E5-C45B-5AF5-8F0A03922AD2}"/>
              </a:ext>
            </a:extLst>
          </p:cNvPr>
          <p:cNvSpPr txBox="1"/>
          <p:nvPr/>
        </p:nvSpPr>
        <p:spPr>
          <a:xfrm>
            <a:off x="9568329" y="6478489"/>
            <a:ext cx="253402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900" dirty="0"/>
              <a:t>https://medlineplus.gov/genetics/</a:t>
            </a:r>
          </a:p>
        </p:txBody>
      </p:sp>
    </p:spTree>
    <p:extLst>
      <p:ext uri="{BB962C8B-B14F-4D97-AF65-F5344CB8AC3E}">
        <p14:creationId xmlns:p14="http://schemas.microsoft.com/office/powerpoint/2010/main" val="36148652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1774</TotalTime>
  <Words>510</Words>
  <Application>Microsoft Office PowerPoint</Application>
  <PresentationFormat>Widescreen</PresentationFormat>
  <Paragraphs>65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Calibri Light</vt:lpstr>
      <vt:lpstr>Century Gothic</vt:lpstr>
      <vt:lpstr>Courier New</vt:lpstr>
      <vt:lpstr>Times New Roman</vt:lpstr>
      <vt:lpstr>Titillium Web</vt:lpstr>
      <vt:lpstr>Wingdings 3</vt:lpstr>
      <vt:lpstr>Ion</vt:lpstr>
      <vt:lpstr>PowerPoint Presentation</vt:lpstr>
      <vt:lpstr>PowerPoint Presentation</vt:lpstr>
      <vt:lpstr>PowerPoint Presentation</vt:lpstr>
      <vt:lpstr>Quan hệ nhân quả: Biến thể gen và bệnh di truyền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Human Phenotype Ontology (HPO)</vt:lpstr>
      <vt:lpstr>The Human Phenotype Ontology (HPO)</vt:lpstr>
      <vt:lpstr>The Human Phenotype Ontology (HPO)</vt:lpstr>
      <vt:lpstr>The Human Phenotype Ontology (HPO)</vt:lpstr>
      <vt:lpstr>OMIM: An Online Catalog of Human Genes and Genetic Disorders</vt:lpstr>
      <vt:lpstr>NCBI OMIM: An Online Catalog of Human Genes and Genetic Disorders</vt:lpstr>
      <vt:lpstr>ClinVar: Reports of human variations classified for diseases and drug responses </vt:lpstr>
      <vt:lpstr>Xin chân thành cảm ơn!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Luu Loi</dc:creator>
  <cp:lastModifiedBy>Luu Loi</cp:lastModifiedBy>
  <cp:revision>100</cp:revision>
  <dcterms:created xsi:type="dcterms:W3CDTF">2024-11-15T02:34:27Z</dcterms:created>
  <dcterms:modified xsi:type="dcterms:W3CDTF">2024-11-23T06:27:42Z</dcterms:modified>
</cp:coreProperties>
</file>